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9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C20"/>
    <a:srgbClr val="31688E"/>
    <a:srgbClr val="1A3665"/>
    <a:srgbClr val="3D0B51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0"/>
    <p:restoredTop sz="93842" autoAdjust="0"/>
  </p:normalViewPr>
  <p:slideViewPr>
    <p:cSldViewPr snapToGrid="0" snapToObjects="1">
      <p:cViewPr>
        <p:scale>
          <a:sx n="50" d="100"/>
          <a:sy n="50" d="100"/>
        </p:scale>
        <p:origin x="1056" y="328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F5C3E-F78D-41A3-B3FD-0E0DA76E5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2" y="9278556"/>
            <a:ext cx="5363893" cy="4437351"/>
          </a:xfrm>
          <a:prstGeom prst="rect">
            <a:avLst/>
          </a:prstGeom>
        </p:spPr>
      </p:pic>
      <p:sp>
        <p:nvSpPr>
          <p:cNvPr id="42" name="TITLE OF RESEARCH STUDY in 54 pt"/>
          <p:cNvSpPr txBox="1"/>
          <p:nvPr/>
        </p:nvSpPr>
        <p:spPr>
          <a:xfrm>
            <a:off x="587630" y="99062"/>
            <a:ext cx="14498293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pPr>
              <a:buClr>
                <a:schemeClr val="lt1"/>
              </a:buClr>
              <a:buSzPts val="5400"/>
            </a:pPr>
            <a:r>
              <a:rPr lang="en-US" dirty="0">
                <a:solidFill>
                  <a:schemeClr val="lt1"/>
                </a:solidFill>
                <a:latin typeface="ITC Franklin Gothic Std Book" panose="020B0504030503020204" pitchFamily="34" charset="77"/>
                <a:sym typeface="Arial"/>
              </a:rPr>
              <a:t>Economic and Social Impact of </a:t>
            </a:r>
          </a:p>
          <a:p>
            <a:pPr>
              <a:buClr>
                <a:schemeClr val="lt1"/>
              </a:buClr>
              <a:buSzPts val="5400"/>
            </a:pPr>
            <a:r>
              <a:rPr lang="en-US" dirty="0">
                <a:solidFill>
                  <a:schemeClr val="lt1"/>
                </a:solidFill>
                <a:latin typeface="ITC Franklin Gothic Std Book" panose="020B0504030503020204" pitchFamily="34" charset="77"/>
                <a:sym typeface="Arial"/>
              </a:rPr>
              <a:t>Arlington Restaurant Initiative</a:t>
            </a:r>
            <a:endParaRPr dirty="0">
              <a:solidFill>
                <a:schemeClr val="lt1"/>
              </a:solidFill>
              <a:latin typeface="ITC Franklin Gothic Std Book" panose="020B0504030503020204" pitchFamily="34" charset="77"/>
              <a:sym typeface="Arial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03870-2660-4078-AE65-3E4D1AFD260A}"/>
              </a:ext>
            </a:extLst>
          </p:cNvPr>
          <p:cNvSpPr txBox="1"/>
          <p:nvPr/>
        </p:nvSpPr>
        <p:spPr>
          <a:xfrm>
            <a:off x="511184" y="4799424"/>
            <a:ext cx="11294746" cy="423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200" b="0" dirty="0">
                <a:solidFill>
                  <a:srgbClr val="002060"/>
                </a:solidFill>
              </a:rPr>
              <a:t>The Arlington Restaurant Initiative trains and certifies restaurants and bars to prevent and proactively address nightlife alcohol-related incidents.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marL="457200" lvl="8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Is the intervention reducing alcohol-related crime?</a:t>
            </a:r>
          </a:p>
          <a:p>
            <a:pPr marL="457200" lvl="7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What is the benefit of reducing crimes?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r>
              <a:rPr lang="en-US" sz="2800" b="0" dirty="0">
                <a:solidFill>
                  <a:srgbClr val="002060"/>
                </a:solidFill>
              </a:rPr>
              <a:t> 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F8238-9CE1-4E77-AE9D-E3C99314AA87}"/>
              </a:ext>
            </a:extLst>
          </p:cNvPr>
          <p:cNvSpPr txBox="1"/>
          <p:nvPr/>
        </p:nvSpPr>
        <p:spPr>
          <a:xfrm>
            <a:off x="10941833" y="4944204"/>
            <a:ext cx="8734838" cy="4481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Arlington County Police Department (ACPD)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-Police Incident Logs 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-Nightlife Detail Calls for Service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-Restaurant Accreditation information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Virginia Alcoholic Beverage Control (ABC)</a:t>
            </a:r>
          </a:p>
          <a:p>
            <a:pPr marL="460375" lvl="1" indent="0"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-Licenses</a:t>
            </a:r>
            <a:r>
              <a:rPr lang="en-US" sz="2800" b="0" dirty="0">
                <a:solidFill>
                  <a:schemeClr val="tx1"/>
                </a:solidFill>
              </a:rPr>
              <a:t> and V</a:t>
            </a:r>
            <a:r>
              <a:rPr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</a:rPr>
              <a:t>iolations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Yelp Restaurant Features</a:t>
            </a: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dirty="0">
              <a:solidFill>
                <a:schemeClr val="tx1"/>
              </a:solidFill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759D9-F39F-4022-A4D1-E5A1B76A7088}"/>
              </a:ext>
            </a:extLst>
          </p:cNvPr>
          <p:cNvSpPr txBox="1"/>
          <p:nvPr/>
        </p:nvSpPr>
        <p:spPr>
          <a:xfrm>
            <a:off x="5942210" y="9449235"/>
            <a:ext cx="7208552" cy="4912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Spatially explore crimes in Arlington County from 2016 – present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 and filter data by year, by crime type, and area of interest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 establishments and ABC violations for restaurants included in the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Explore incident occurrence by the hour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View, filter, and export raw data including descriptions and time stamps of incidents</a:t>
            </a:r>
          </a:p>
          <a:p>
            <a:pPr algn="l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79902-39C9-4256-BBEA-B9F424EAABEA}"/>
              </a:ext>
            </a:extLst>
          </p:cNvPr>
          <p:cNvSpPr txBox="1"/>
          <p:nvPr/>
        </p:nvSpPr>
        <p:spPr>
          <a:xfrm>
            <a:off x="454086" y="3856832"/>
            <a:ext cx="8550572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6D0CA-11ED-4CEE-964F-1D2A47218DC6}"/>
              </a:ext>
            </a:extLst>
          </p:cNvPr>
          <p:cNvSpPr txBox="1"/>
          <p:nvPr/>
        </p:nvSpPr>
        <p:spPr>
          <a:xfrm>
            <a:off x="13328675" y="10203467"/>
            <a:ext cx="8693756" cy="36202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similarity scores among 89 restaurants based on Yelp 51 attribute features (Ex: “Kid Friendly”, “Noise Level”, etc.)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Jaccard Similarity Indexing is computed as the intersection of shared features over the union of features between all restaurant combinations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The similarity matrix is used to identify similar restaurants for various statistical models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C1C9F4-2B52-4D97-B26D-0388B3393661}"/>
              </a:ext>
            </a:extLst>
          </p:cNvPr>
          <p:cNvSpPr txBox="1"/>
          <p:nvPr/>
        </p:nvSpPr>
        <p:spPr>
          <a:xfrm>
            <a:off x="1112983" y="13742587"/>
            <a:ext cx="5067217" cy="788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Data Exploration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B7CF32-73DE-44B1-920C-23BBD0D2A513}"/>
              </a:ext>
            </a:extLst>
          </p:cNvPr>
          <p:cNvSpPr txBox="1"/>
          <p:nvPr/>
        </p:nvSpPr>
        <p:spPr>
          <a:xfrm>
            <a:off x="454086" y="8138957"/>
            <a:ext cx="10862053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Geospatial Crimes Application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D175-A468-4C84-AC2E-3796DF01F754}"/>
              </a:ext>
            </a:extLst>
          </p:cNvPr>
          <p:cNvSpPr txBox="1"/>
          <p:nvPr/>
        </p:nvSpPr>
        <p:spPr>
          <a:xfrm>
            <a:off x="7844309" y="27175337"/>
            <a:ext cx="9267474" cy="7886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Conclusion and Next Steps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794B04-8EBB-8548-BB64-4A09A4719F65}"/>
              </a:ext>
            </a:extLst>
          </p:cNvPr>
          <p:cNvSpPr txBox="1"/>
          <p:nvPr/>
        </p:nvSpPr>
        <p:spPr>
          <a:xfrm>
            <a:off x="11368311" y="3879143"/>
            <a:ext cx="8550572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Data Sources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8307D0-08F3-044D-9813-620B89206D2B}"/>
              </a:ext>
            </a:extLst>
          </p:cNvPr>
          <p:cNvCxnSpPr>
            <a:cxnSpLocks/>
          </p:cNvCxnSpPr>
          <p:nvPr/>
        </p:nvCxnSpPr>
        <p:spPr>
          <a:xfrm>
            <a:off x="558622" y="4645509"/>
            <a:ext cx="20834103" cy="0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148871-528E-9643-915E-0D8C897A4411}"/>
              </a:ext>
            </a:extLst>
          </p:cNvPr>
          <p:cNvCxnSpPr>
            <a:cxnSpLocks/>
          </p:cNvCxnSpPr>
          <p:nvPr/>
        </p:nvCxnSpPr>
        <p:spPr>
          <a:xfrm>
            <a:off x="621073" y="9016193"/>
            <a:ext cx="20771652" cy="12760"/>
          </a:xfrm>
          <a:prstGeom prst="line">
            <a:avLst/>
          </a:prstGeom>
          <a:noFill/>
          <a:ln w="41275" cap="flat">
            <a:solidFill>
              <a:srgbClr val="F37C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2561FE-DFF9-FD46-BCE6-24BEA7D7F6DB}"/>
              </a:ext>
            </a:extLst>
          </p:cNvPr>
          <p:cNvCxnSpPr>
            <a:cxnSpLocks/>
          </p:cNvCxnSpPr>
          <p:nvPr/>
        </p:nvCxnSpPr>
        <p:spPr>
          <a:xfrm>
            <a:off x="7471162" y="27954926"/>
            <a:ext cx="14294725" cy="66154"/>
          </a:xfrm>
          <a:prstGeom prst="line">
            <a:avLst/>
          </a:prstGeom>
          <a:noFill/>
          <a:ln w="41275" cap="flat">
            <a:solidFill>
              <a:srgbClr val="F37C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94E349-C187-B44D-AC0E-E27419C5E5C6}"/>
              </a:ext>
            </a:extLst>
          </p:cNvPr>
          <p:cNvSpPr txBox="1"/>
          <p:nvPr/>
        </p:nvSpPr>
        <p:spPr>
          <a:xfrm flipH="1">
            <a:off x="13360789" y="8209535"/>
            <a:ext cx="5516935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/>
              <a:t>Methods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089EF6C-CFE3-EA49-9432-43F912519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3"/>
          <a:stretch/>
        </p:blipFill>
        <p:spPr>
          <a:xfrm>
            <a:off x="274945" y="12843105"/>
            <a:ext cx="1377328" cy="12648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2A3991-59BD-4B49-B723-DAC08195766F}"/>
              </a:ext>
            </a:extLst>
          </p:cNvPr>
          <p:cNvSpPr txBox="1"/>
          <p:nvPr/>
        </p:nvSpPr>
        <p:spPr>
          <a:xfrm>
            <a:off x="1297855" y="13290826"/>
            <a:ext cx="3653708" cy="419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</a:rPr>
              <a:t> http://acpd.policy-analytics.net/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endParaRPr kumimoji="0" lang="en-US" sz="16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B7F22A-6B7D-3443-9BCC-09085C05B25A}"/>
              </a:ext>
            </a:extLst>
          </p:cNvPr>
          <p:cNvCxnSpPr>
            <a:cxnSpLocks/>
          </p:cNvCxnSpPr>
          <p:nvPr/>
        </p:nvCxnSpPr>
        <p:spPr>
          <a:xfrm>
            <a:off x="558622" y="14554026"/>
            <a:ext cx="20834103" cy="0"/>
          </a:xfrm>
          <a:prstGeom prst="line">
            <a:avLst/>
          </a:prstGeom>
          <a:noFill/>
          <a:ln w="41275" cap="flat">
            <a:solidFill>
              <a:srgbClr val="F37C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19D9E60-CC4B-934C-9D8D-0B3EC4B8C663}"/>
              </a:ext>
            </a:extLst>
          </p:cNvPr>
          <p:cNvSpPr txBox="1"/>
          <p:nvPr/>
        </p:nvSpPr>
        <p:spPr>
          <a:xfrm>
            <a:off x="7578325" y="28321875"/>
            <a:ext cx="14725190" cy="1896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Retrieve program costs to compare the cost and benefit of the program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tangible and intangible estimates and incorporate disorderly conduct crimes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Cost estimates as individual versus government costs to increase accuracy of public savings attributed to the program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70D0B-E4E4-BC40-BE59-AF181A8A8E01}"/>
              </a:ext>
            </a:extLst>
          </p:cNvPr>
          <p:cNvSpPr txBox="1"/>
          <p:nvPr/>
        </p:nvSpPr>
        <p:spPr>
          <a:xfrm>
            <a:off x="13468812" y="9290479"/>
            <a:ext cx="3968715" cy="619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SIMILARITY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FB2AD0-7D03-4098-B832-A83A1E4DB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572" y="14778558"/>
            <a:ext cx="7071567" cy="4369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33C69-15A2-4D0D-804A-2281E14DC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287" y="15310415"/>
            <a:ext cx="6209870" cy="383681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923A6D-8BEC-4458-A6BB-15B9B415C10F}"/>
              </a:ext>
            </a:extLst>
          </p:cNvPr>
          <p:cNvCxnSpPr>
            <a:cxnSpLocks/>
          </p:cNvCxnSpPr>
          <p:nvPr/>
        </p:nvCxnSpPr>
        <p:spPr>
          <a:xfrm>
            <a:off x="7471162" y="14554026"/>
            <a:ext cx="0" cy="16056091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02790-11A9-4196-956E-698E2E5979F3}"/>
              </a:ext>
            </a:extLst>
          </p:cNvPr>
          <p:cNvCxnSpPr>
            <a:cxnSpLocks/>
          </p:cNvCxnSpPr>
          <p:nvPr/>
        </p:nvCxnSpPr>
        <p:spPr>
          <a:xfrm flipV="1">
            <a:off x="621073" y="20621678"/>
            <a:ext cx="20771652" cy="83841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E410C1C-3DCD-4717-8911-6240F1E4AA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4" y="21606464"/>
            <a:ext cx="6665976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0E70F-ED20-6448-8130-C89D86B5F00E}"/>
              </a:ext>
            </a:extLst>
          </p:cNvPr>
          <p:cNvSpPr txBox="1"/>
          <p:nvPr/>
        </p:nvSpPr>
        <p:spPr>
          <a:xfrm>
            <a:off x="5885112" y="14690369"/>
            <a:ext cx="7691895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SEASONAL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17D3-9A1A-CB4A-88CC-96C65346513C}"/>
              </a:ext>
            </a:extLst>
          </p:cNvPr>
          <p:cNvSpPr txBox="1"/>
          <p:nvPr/>
        </p:nvSpPr>
        <p:spPr>
          <a:xfrm>
            <a:off x="7664648" y="19170323"/>
            <a:ext cx="7308568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General downward trend of crime across both accredited and non-accredited restaurants. Peak holidays include Christmas and St. Patrick’s Day.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5FEB0-49E8-2840-A110-797E7580E142}"/>
              </a:ext>
            </a:extLst>
          </p:cNvPr>
          <p:cNvSpPr txBox="1"/>
          <p:nvPr/>
        </p:nvSpPr>
        <p:spPr>
          <a:xfrm>
            <a:off x="15018533" y="18992407"/>
            <a:ext cx="6665976" cy="1650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Crime type prevalence differs by holiday. Christmas has least disorderly but greatest identification crimes. Halloween has the most DUIs.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0C662-9462-B84A-A60C-30863EB7B642}"/>
              </a:ext>
            </a:extLst>
          </p:cNvPr>
          <p:cNvSpPr txBox="1"/>
          <p:nvPr/>
        </p:nvSpPr>
        <p:spPr>
          <a:xfrm>
            <a:off x="8253969" y="25770627"/>
            <a:ext cx="7436863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Two restaurants in the accreditation program comprise the majority of crime incidents in our database.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8F9694-D960-4EBB-A25F-4BC6F5EB3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" y="25484595"/>
            <a:ext cx="6380299" cy="36588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CFECBF-FEE8-49EF-8458-7CCBC54967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2629" b="3355"/>
          <a:stretch/>
        </p:blipFill>
        <p:spPr>
          <a:xfrm>
            <a:off x="4008843" y="22266688"/>
            <a:ext cx="3355157" cy="293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4C88E5-6DBD-4F5C-84CC-A983C1052DBB}"/>
              </a:ext>
            </a:extLst>
          </p:cNvPr>
          <p:cNvSpPr txBox="1"/>
          <p:nvPr/>
        </p:nvSpPr>
        <p:spPr>
          <a:xfrm>
            <a:off x="365137" y="21406093"/>
            <a:ext cx="3593653" cy="3866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tx1"/>
                </a:solidFill>
              </a:rPr>
              <a:t>Preliminary 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rime costs calculated using tangible prices (see example). We used cost estimates from various studies </a:t>
            </a:r>
            <a:r>
              <a:rPr lang="en-US" sz="2400" b="0" dirty="0">
                <a:solidFill>
                  <a:schemeClr val="tx1"/>
                </a:solidFill>
              </a:rPr>
              <a:t>and the number of incidents in Arlington to calculate the minimum and maximum yearly costs for crime types.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28827-7897-433C-BFAD-1A328E75F196}"/>
              </a:ext>
            </a:extLst>
          </p:cNvPr>
          <p:cNvSpPr txBox="1"/>
          <p:nvPr/>
        </p:nvSpPr>
        <p:spPr>
          <a:xfrm>
            <a:off x="398712" y="14664282"/>
            <a:ext cx="765985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COMPOSITIONS CLARENDON CRIMES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3EC683-8D23-42E3-A6A8-776B52B96E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533" y="21314141"/>
            <a:ext cx="6665976" cy="411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0A76F-BCED-478C-BE15-C26F06C265B4}"/>
              </a:ext>
            </a:extLst>
          </p:cNvPr>
          <p:cNvSpPr txBox="1"/>
          <p:nvPr/>
        </p:nvSpPr>
        <p:spPr>
          <a:xfrm>
            <a:off x="7953781" y="20848163"/>
            <a:ext cx="12956325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RESTAURANT SPECIFIC CRIME COUNTS AND FLUCTUATION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BAA13F-28D3-459C-A543-CE704A7A2EDB}"/>
              </a:ext>
            </a:extLst>
          </p:cNvPr>
          <p:cNvSpPr txBox="1"/>
          <p:nvPr/>
        </p:nvSpPr>
        <p:spPr>
          <a:xfrm>
            <a:off x="16119257" y="25167835"/>
            <a:ext cx="5078416" cy="2019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While the majority of the restaurants exhibit a decreasing trend in crimes, one </a:t>
            </a:r>
            <a:r>
              <a:rPr lang="en-US" sz="2400" b="0" dirty="0"/>
              <a:t>establishment’s crime incidents continues to rise.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199;p17">
            <a:extLst>
              <a:ext uri="{FF2B5EF4-FFF2-40B4-BE49-F238E27FC236}">
                <a16:creationId xmlns:a16="http://schemas.microsoft.com/office/drawing/2014/main" id="{D25C288A-47BE-2F49-AE45-91B3A891C458}"/>
              </a:ext>
            </a:extLst>
          </p:cNvPr>
          <p:cNvSpPr txBox="1"/>
          <p:nvPr/>
        </p:nvSpPr>
        <p:spPr>
          <a:xfrm>
            <a:off x="587630" y="1938954"/>
            <a:ext cx="15867075" cy="183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lvl="0" algn="l">
              <a:buClr>
                <a:srgbClr val="FFFFFF"/>
              </a:buClr>
              <a:buSzPts val="2100"/>
            </a:pP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DSPG Team: 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Victoria </a:t>
            </a:r>
            <a:r>
              <a:rPr lang="en-US" sz="2100" b="0" dirty="0" err="1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Halewicz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 (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University of Illinois at Urbana-Champaign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), Kateryna Savchyn (Georgetown University), </a:t>
            </a:r>
          </a:p>
          <a:p>
            <a:pPr lvl="0" algn="l">
              <a:buClr>
                <a:srgbClr val="FFFFFF"/>
              </a:buClr>
              <a:buSzPts val="2100"/>
            </a:pP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Jessica Keast (Smith College) </a:t>
            </a:r>
          </a:p>
          <a:p>
            <a:pPr lvl="0" algn="l">
              <a:lnSpc>
                <a:spcPct val="150000"/>
              </a:lnSpc>
              <a:buClr>
                <a:srgbClr val="FFFFFF"/>
              </a:buClr>
              <a:buSzPts val="2100"/>
            </a:pP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SDAD Team: 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José Bayoán Santiago Calderón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, </a:t>
            </a:r>
            <a:r>
              <a:rPr lang="en" sz="2100" b="0" dirty="0" err="1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Gizem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 </a:t>
            </a:r>
            <a:r>
              <a:rPr lang="en" sz="2100" b="0" dirty="0" err="1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Korkmaz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, and Aaron Schroeder</a:t>
            </a:r>
            <a:b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</a:b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Sponsor: </a:t>
            </a:r>
            <a:r>
              <a:rPr lang="en" sz="2100" b="0" dirty="0" err="1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Dimitrios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 </a:t>
            </a:r>
            <a:r>
              <a:rPr lang="en" sz="2100" b="0" dirty="0" err="1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Mastoras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, 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Barlow Condensed"/>
              </a:rPr>
              <a:t>Arlington County Police Department</a:t>
            </a:r>
            <a:endParaRPr sz="2100" b="0" dirty="0">
              <a:solidFill>
                <a:srgbClr val="FFFFFF"/>
              </a:solidFill>
              <a:latin typeface="ITC Franklin Gothic Std Book" panose="020B0504030503020204" pitchFamily="34" charset="77"/>
              <a:sym typeface="Franklin Gothic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26E21-84CC-DF4E-BAE5-99B07CB5F154}"/>
              </a:ext>
            </a:extLst>
          </p:cNvPr>
          <p:cNvCxnSpPr>
            <a:cxnSpLocks/>
          </p:cNvCxnSpPr>
          <p:nvPr/>
        </p:nvCxnSpPr>
        <p:spPr>
          <a:xfrm>
            <a:off x="13150762" y="9028953"/>
            <a:ext cx="0" cy="5525073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9D16081-048C-6441-9682-C1BEFCC4B663}"/>
              </a:ext>
            </a:extLst>
          </p:cNvPr>
          <p:cNvSpPr/>
          <p:nvPr/>
        </p:nvSpPr>
        <p:spPr>
          <a:xfrm>
            <a:off x="3938717" y="21465092"/>
            <a:ext cx="3187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i="1" dirty="0"/>
              <a:t>Example of a cost estimation (minimum)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693308-9B87-8840-92B8-20452E81737E}"/>
              </a:ext>
            </a:extLst>
          </p:cNvPr>
          <p:cNvSpPr/>
          <p:nvPr/>
        </p:nvSpPr>
        <p:spPr>
          <a:xfrm>
            <a:off x="398712" y="29270212"/>
            <a:ext cx="6797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Our next steps will include intangible costs of crime such as psychological distress, impaired productivity, etc.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3CDB3-3070-1944-A550-B16BF8A7DC23}"/>
              </a:ext>
            </a:extLst>
          </p:cNvPr>
          <p:cNvSpPr/>
          <p:nvPr/>
        </p:nvSpPr>
        <p:spPr>
          <a:xfrm>
            <a:off x="348564" y="20848163"/>
            <a:ext cx="4780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COSTS OF CRIMES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C54E2-7CA2-4CD1-97E0-80FEBECB28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352" y="4944182"/>
            <a:ext cx="2279224" cy="2488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23BB6-EEFE-45D8-BC2C-07C28BCC14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352" y="7711330"/>
            <a:ext cx="2475045" cy="815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185604-88C3-4500-89C5-BA4A298F32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12" y="7361424"/>
            <a:ext cx="2233293" cy="148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303F-5C5A-49D3-8AF8-BE9C8603C9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1" y="15426798"/>
            <a:ext cx="5216177" cy="50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06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67C80416-7892-423D-B549-8FE4A982AF07}"/>
</file>

<file path=customXml/itemProps2.xml><?xml version="1.0" encoding="utf-8"?>
<ds:datastoreItem xmlns:ds="http://schemas.openxmlformats.org/officeDocument/2006/customXml" ds:itemID="{CCA88AC5-3F42-43DC-B51F-4E61A6094480}"/>
</file>

<file path=customXml/itemProps3.xml><?xml version="1.0" encoding="utf-8"?>
<ds:datastoreItem xmlns:ds="http://schemas.openxmlformats.org/officeDocument/2006/customXml" ds:itemID="{753E3B2A-B675-45D8-8EF4-7E87EC1BC0DF}"/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442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Barlow Condensed</vt:lpstr>
      <vt:lpstr>Franklin Gothic</vt:lpstr>
      <vt:lpstr>Helvetica Neue</vt:lpstr>
      <vt:lpstr>Helvetica Neue Medium</vt:lpstr>
      <vt:lpstr>Helvetica Neue Thin</vt:lpstr>
      <vt:lpstr>ITC Franklin Gothic Std Book</vt:lpstr>
      <vt:lpstr>ITC Franklin Gothic Std Demi Co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Halewicz</dc:creator>
  <cp:lastModifiedBy>Grace Dusseau</cp:lastModifiedBy>
  <cp:revision>241</cp:revision>
  <dcterms:created xsi:type="dcterms:W3CDTF">2019-07-16T21:17:53Z</dcterms:created>
  <dcterms:modified xsi:type="dcterms:W3CDTF">2019-08-04T03:15:06Z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